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71" r:id="rId7"/>
    <p:sldId id="270" r:id="rId8"/>
    <p:sldId id="257" r:id="rId9"/>
    <p:sldId id="260" r:id="rId10"/>
    <p:sldId id="263" r:id="rId11"/>
    <p:sldId id="258" r:id="rId12"/>
    <p:sldId id="259" r:id="rId13"/>
    <p:sldId id="261" r:id="rId14"/>
    <p:sldId id="262" r:id="rId15"/>
    <p:sldId id="264" r:id="rId16"/>
    <p:sldId id="265" r:id="rId17"/>
    <p:sldId id="268" r:id="rId18"/>
    <p:sldId id="266" r:id="rId19"/>
    <p:sldId id="267"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9016-EDF0-4B80-8F89-6711C177E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CE984E-430D-48C3-BE1F-AA4E717B5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6BF14-4743-4B20-8525-3403B12B1B55}"/>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5" name="Footer Placeholder 4">
            <a:extLst>
              <a:ext uri="{FF2B5EF4-FFF2-40B4-BE49-F238E27FC236}">
                <a16:creationId xmlns:a16="http://schemas.microsoft.com/office/drawing/2014/main" id="{62D3923D-F744-43A9-A55C-8FFBACD2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DA263-FE36-4D7C-94CA-7A55E649C0C1}"/>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283718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AF81-8265-4995-88ED-03F1E05F7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B0314-CA38-4A45-B340-84A75EF4E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DD3D2-3163-44EE-9F8F-B41E3AB65491}"/>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5" name="Footer Placeholder 4">
            <a:extLst>
              <a:ext uri="{FF2B5EF4-FFF2-40B4-BE49-F238E27FC236}">
                <a16:creationId xmlns:a16="http://schemas.microsoft.com/office/drawing/2014/main" id="{1F898498-E46A-480F-A700-4AE523CF8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6E5A0-9637-4EA9-9D50-F211C491A3AF}"/>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171007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A167E-D81E-487E-ADE6-DCB6BCA89B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73E12-8583-4C52-A415-BD3CE47876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E0FB2-D158-43B3-9A5B-6C906DD998F4}"/>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5" name="Footer Placeholder 4">
            <a:extLst>
              <a:ext uri="{FF2B5EF4-FFF2-40B4-BE49-F238E27FC236}">
                <a16:creationId xmlns:a16="http://schemas.microsoft.com/office/drawing/2014/main" id="{93BBA9DD-4FE3-4614-8E9E-34EBD103D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63555-60AA-404C-B878-DF38DEBD2A86}"/>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17199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12DD-D008-4579-99A3-DAF375514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EE923-F2F2-4056-B7D9-7E18BC638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F3CDA-EC36-4F91-A34F-AF5109242707}"/>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5" name="Footer Placeholder 4">
            <a:extLst>
              <a:ext uri="{FF2B5EF4-FFF2-40B4-BE49-F238E27FC236}">
                <a16:creationId xmlns:a16="http://schemas.microsoft.com/office/drawing/2014/main" id="{8DC89A0F-8767-4A30-8D02-DA2DEFDA8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9428F-FA6C-424A-8C96-EDB7266E0E24}"/>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71407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99C1-81FC-421C-9921-4D48031FF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FB3A1-4F7E-4674-8D05-10936A76A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D8E46-E5EF-4D08-A717-D63D5AB6E076}"/>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5" name="Footer Placeholder 4">
            <a:extLst>
              <a:ext uri="{FF2B5EF4-FFF2-40B4-BE49-F238E27FC236}">
                <a16:creationId xmlns:a16="http://schemas.microsoft.com/office/drawing/2014/main" id="{8ECA64E3-27B0-401D-A58B-7FCF0D0D1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D6004-9F87-4E17-907F-EE5E6A86362F}"/>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339340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0061-EBCD-46F8-BEB3-5BFFFC7FC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6DA07-8BD6-4375-8027-EB206C0C8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DEFF05-F2C5-47B0-93DE-3D65571415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21C71-B513-496A-A8BE-A9C4D5880E19}"/>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6" name="Footer Placeholder 5">
            <a:extLst>
              <a:ext uri="{FF2B5EF4-FFF2-40B4-BE49-F238E27FC236}">
                <a16:creationId xmlns:a16="http://schemas.microsoft.com/office/drawing/2014/main" id="{A7B10A3E-8807-419C-B265-BA88CFDAB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B965D-431D-4113-A6D0-FB4D779ECAF7}"/>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145952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ADC1-B815-4076-91A5-27BF81CAAF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BE935-76B5-4830-8106-78C865A6F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9EB16D-AE89-499A-B745-82E95D195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C7392D-548B-4E52-B02F-9D48D600D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93B040-5773-4AD5-A151-346B02062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8792D-9159-446B-B83A-72001F28FEF8}"/>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8" name="Footer Placeholder 7">
            <a:extLst>
              <a:ext uri="{FF2B5EF4-FFF2-40B4-BE49-F238E27FC236}">
                <a16:creationId xmlns:a16="http://schemas.microsoft.com/office/drawing/2014/main" id="{35EF809B-B445-4EFC-8901-06183F2AA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E1D3FF-91D6-4BD8-9631-8A79A63872C6}"/>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242786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0EC5-3048-4C60-B7E1-97CFE56914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C1F38-F622-4AA9-898A-9A2B369A4964}"/>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4" name="Footer Placeholder 3">
            <a:extLst>
              <a:ext uri="{FF2B5EF4-FFF2-40B4-BE49-F238E27FC236}">
                <a16:creationId xmlns:a16="http://schemas.microsoft.com/office/drawing/2014/main" id="{518FCCD1-FF77-435C-A2FB-96826AB24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CE700-7999-4F5A-93E8-E5D2B8F96D8C}"/>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3031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4F867-0D38-4DE9-BF7D-DA3F01479CF5}"/>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3" name="Footer Placeholder 2">
            <a:extLst>
              <a:ext uri="{FF2B5EF4-FFF2-40B4-BE49-F238E27FC236}">
                <a16:creationId xmlns:a16="http://schemas.microsoft.com/office/drawing/2014/main" id="{55222943-C338-46EE-98BF-64D3DBE8BA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92BA1-7E79-4854-9BE1-1879DF430B29}"/>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423946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60BD-4188-4D07-B733-678097594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6F414-4B32-4342-85B6-AB6434BF1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66B86-6428-4A4D-8B03-1613D95A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89BF5-5E2A-47AD-ADDE-F7CFB496762C}"/>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6" name="Footer Placeholder 5">
            <a:extLst>
              <a:ext uri="{FF2B5EF4-FFF2-40B4-BE49-F238E27FC236}">
                <a16:creationId xmlns:a16="http://schemas.microsoft.com/office/drawing/2014/main" id="{4CC88571-4D1D-4C36-8FFB-740EB11E0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9F29C-8686-41C8-8D6D-E0A2C35E3164}"/>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396906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7E04-606B-41BA-AD6E-CE5CFA470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DF08E-DA2E-4B98-8222-6359CF9CE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065B0-F84C-41C2-97EF-7021DBE64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C31D4-C3A7-45C3-AB7B-388FC07C50E1}"/>
              </a:ext>
            </a:extLst>
          </p:cNvPr>
          <p:cNvSpPr>
            <a:spLocks noGrp="1"/>
          </p:cNvSpPr>
          <p:nvPr>
            <p:ph type="dt" sz="half" idx="10"/>
          </p:nvPr>
        </p:nvSpPr>
        <p:spPr/>
        <p:txBody>
          <a:bodyPr/>
          <a:lstStyle/>
          <a:p>
            <a:fld id="{703CAAD4-8D2D-4684-8A48-7F43CC750B0E}" type="datetimeFigureOut">
              <a:rPr lang="en-US" smtClean="0"/>
              <a:t>9/3/2024</a:t>
            </a:fld>
            <a:endParaRPr lang="en-US"/>
          </a:p>
        </p:txBody>
      </p:sp>
      <p:sp>
        <p:nvSpPr>
          <p:cNvPr id="6" name="Footer Placeholder 5">
            <a:extLst>
              <a:ext uri="{FF2B5EF4-FFF2-40B4-BE49-F238E27FC236}">
                <a16:creationId xmlns:a16="http://schemas.microsoft.com/office/drawing/2014/main" id="{27B839FE-A955-4CCA-8EA3-F016D0D41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0D7C1-E5C5-4529-9B31-A9EC710CD176}"/>
              </a:ext>
            </a:extLst>
          </p:cNvPr>
          <p:cNvSpPr>
            <a:spLocks noGrp="1"/>
          </p:cNvSpPr>
          <p:nvPr>
            <p:ph type="sldNum" sz="quarter" idx="12"/>
          </p:nvPr>
        </p:nvSpPr>
        <p:spPr/>
        <p:txBody>
          <a:bodyPr/>
          <a:lstStyle/>
          <a:p>
            <a:fld id="{AB70BC64-1D64-4E3D-AAA4-5C4D87CD6511}" type="slidenum">
              <a:rPr lang="en-US" smtClean="0"/>
              <a:t>‹#›</a:t>
            </a:fld>
            <a:endParaRPr lang="en-US"/>
          </a:p>
        </p:txBody>
      </p:sp>
    </p:spTree>
    <p:extLst>
      <p:ext uri="{BB962C8B-B14F-4D97-AF65-F5344CB8AC3E}">
        <p14:creationId xmlns:p14="http://schemas.microsoft.com/office/powerpoint/2010/main" val="268954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6E773-641E-4584-AD4B-D5B3F43D7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80A141-F043-46F8-931A-9572C36FD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2AC47-4E15-4452-97C2-2D93ADB28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CAAD4-8D2D-4684-8A48-7F43CC750B0E}" type="datetimeFigureOut">
              <a:rPr lang="en-US" smtClean="0"/>
              <a:t>9/3/2024</a:t>
            </a:fld>
            <a:endParaRPr lang="en-US"/>
          </a:p>
        </p:txBody>
      </p:sp>
      <p:sp>
        <p:nvSpPr>
          <p:cNvPr id="5" name="Footer Placeholder 4">
            <a:extLst>
              <a:ext uri="{FF2B5EF4-FFF2-40B4-BE49-F238E27FC236}">
                <a16:creationId xmlns:a16="http://schemas.microsoft.com/office/drawing/2014/main" id="{6D6A2F23-9457-4CAF-B54B-D819457F5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86F21-7D3A-4451-AD7A-674E4D8D4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0BC64-1D64-4E3D-AAA4-5C4D87CD6511}" type="slidenum">
              <a:rPr lang="en-US" smtClean="0"/>
              <a:t>‹#›</a:t>
            </a:fld>
            <a:endParaRPr lang="en-US"/>
          </a:p>
        </p:txBody>
      </p:sp>
    </p:spTree>
    <p:extLst>
      <p:ext uri="{BB962C8B-B14F-4D97-AF65-F5344CB8AC3E}">
        <p14:creationId xmlns:p14="http://schemas.microsoft.com/office/powerpoint/2010/main" val="171329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my.clevelandclinic.org/health/body/21604-ligament" TargetMode="External"/><Relationship Id="rId2" Type="http://schemas.openxmlformats.org/officeDocument/2006/relationships/hyperlink" Target="https://my.clevelandclinic.org/health/articles/24494-bacteria" TargetMode="Externa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olgate.com/en-us/oral-health/gum-disease/all-about-periodontal-chart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85DD-ACC4-4787-BB41-2AD9CEE85350}"/>
              </a:ext>
            </a:extLst>
          </p:cNvPr>
          <p:cNvSpPr>
            <a:spLocks noGrp="1"/>
          </p:cNvSpPr>
          <p:nvPr>
            <p:ph type="ctr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Periodontal Disease</a:t>
            </a:r>
          </a:p>
        </p:txBody>
      </p:sp>
    </p:spTree>
    <p:extLst>
      <p:ext uri="{BB962C8B-B14F-4D97-AF65-F5344CB8AC3E}">
        <p14:creationId xmlns:p14="http://schemas.microsoft.com/office/powerpoint/2010/main" val="140645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69DC-12FB-463A-A4B5-46BA6ABEAD85}"/>
              </a:ext>
            </a:extLst>
          </p:cNvPr>
          <p:cNvSpPr>
            <a:spLocks noGrp="1"/>
          </p:cNvSpPr>
          <p:nvPr>
            <p:ph type="title"/>
          </p:nvPr>
        </p:nvSpPr>
        <p:spPr>
          <a:xfrm>
            <a:off x="839788" y="457200"/>
            <a:ext cx="3932237" cy="865007"/>
          </a:xfrm>
        </p:spPr>
        <p:txBody>
          <a:bodyPr>
            <a:normAutofit fontScale="90000"/>
          </a:bodyPr>
          <a:lstStyle/>
          <a:p>
            <a:pPr algn="ctr"/>
            <a:r>
              <a:rPr lang="en-US" b="1"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MILD PERIODONTITIS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id="{A0D7FC0A-514E-4326-8662-8E51CCA89471}"/>
              </a:ext>
            </a:extLst>
          </p:cNvPr>
          <p:cNvSpPr>
            <a:spLocks noGrp="1"/>
          </p:cNvSpPr>
          <p:nvPr>
            <p:ph type="body" sz="half" idx="2"/>
          </p:nvPr>
        </p:nvSpPr>
        <p:spPr/>
        <p:txBody>
          <a:bodyPr>
            <a:normAutofit/>
          </a:bodyPr>
          <a:lstStyle/>
          <a:p>
            <a:pPr marL="285750" indent="-285750" fontAlgn="ctr">
              <a:buFont typeface="Arial" panose="020B0604020202020204" pitchFamily="34" charset="0"/>
              <a:buChar char="•"/>
            </a:pPr>
            <a:r>
              <a:rPr lang="en-US" sz="1400" b="0" i="0" dirty="0">
                <a:solidFill>
                  <a:srgbClr val="001D35"/>
                </a:solidFill>
                <a:effectLst/>
                <a:latin typeface="Tahoma" panose="020B0604030504040204" pitchFamily="34" charset="0"/>
                <a:ea typeface="Tahoma" panose="020B0604030504040204" pitchFamily="34" charset="0"/>
                <a:cs typeface="Tahoma" panose="020B0604030504040204" pitchFamily="34" charset="0"/>
              </a:rPr>
              <a:t>Mild periodontitis is a stage of gum disease where gums pull away from teeth, creating pockets that trap plaque, tartar, and bacteria. These pockets are too small for floss and toothbrushes to reach, and the bacteria can damage teeth and cause early bone loss. </a:t>
            </a:r>
          </a:p>
          <a:p>
            <a:pPr marL="285750" indent="-285750">
              <a:buFont typeface="Arial" panose="020B0604020202020204" pitchFamily="34" charset="0"/>
              <a:buChar char="•"/>
            </a:pPr>
            <a:r>
              <a:rPr lang="en-US" sz="1400" b="0" i="0" dirty="0">
                <a:solidFill>
                  <a:srgbClr val="001D35"/>
                </a:solidFill>
                <a:effectLst/>
                <a:latin typeface="Tahoma" panose="020B0604030504040204" pitchFamily="34" charset="0"/>
                <a:ea typeface="Tahoma" panose="020B0604030504040204" pitchFamily="34" charset="0"/>
                <a:cs typeface="Tahoma" panose="020B0604030504040204" pitchFamily="34" charset="0"/>
              </a:rPr>
              <a:t>Mild periodontitis can develop when gingivitis, an early-stage gum disease, goes untreated. Gingivitis causes gums to become red and swollen, and may cause bleeding when brushing. However, gingivitis is reversible if you brush your teeth more often and visit the dentist regularly</a:t>
            </a:r>
          </a:p>
          <a:p>
            <a:endParaRPr lang="en-US" dirty="0"/>
          </a:p>
        </p:txBody>
      </p:sp>
      <p:sp>
        <p:nvSpPr>
          <p:cNvPr id="5" name="TextBox 4">
            <a:extLst>
              <a:ext uri="{FF2B5EF4-FFF2-40B4-BE49-F238E27FC236}">
                <a16:creationId xmlns:a16="http://schemas.microsoft.com/office/drawing/2014/main" id="{1EBB10D1-FB77-4703-804A-87945CCB2FE0}"/>
              </a:ext>
            </a:extLst>
          </p:cNvPr>
          <p:cNvSpPr txBox="1"/>
          <p:nvPr/>
        </p:nvSpPr>
        <p:spPr>
          <a:xfrm>
            <a:off x="1500319" y="1415773"/>
            <a:ext cx="3707934" cy="338554"/>
          </a:xfrm>
          <a:prstGeom prst="rect">
            <a:avLst/>
          </a:prstGeom>
          <a:noFill/>
        </p:spPr>
        <p:txBody>
          <a:bodyPr wrap="square" rtlCol="0">
            <a:spAutoFit/>
          </a:bodyPr>
          <a:lstStyle/>
          <a:p>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Gum Measurements 5mm</a:t>
            </a:r>
          </a:p>
        </p:txBody>
      </p:sp>
      <p:pic>
        <p:nvPicPr>
          <p:cNvPr id="4098" name="Picture 2" descr="Your Ultimate Guide to Periodontal Disease - Periodontitis">
            <a:extLst>
              <a:ext uri="{FF2B5EF4-FFF2-40B4-BE49-F238E27FC236}">
                <a16:creationId xmlns:a16="http://schemas.microsoft.com/office/drawing/2014/main" id="{9A3E10EA-35E3-42D7-B5EB-164A4EC6D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6163" y="1724025"/>
            <a:ext cx="428625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6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B787-A6FA-4992-A2B7-674E6C3D01F9}"/>
              </a:ext>
            </a:extLst>
          </p:cNvPr>
          <p:cNvSpPr>
            <a:spLocks noGrp="1"/>
          </p:cNvSpPr>
          <p:nvPr>
            <p:ph type="title"/>
          </p:nvPr>
        </p:nvSpPr>
        <p:spPr>
          <a:xfrm>
            <a:off x="839788" y="457199"/>
            <a:ext cx="3932237" cy="994095"/>
          </a:xfrm>
        </p:spPr>
        <p:txBody>
          <a:bodyPr>
            <a:norm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MODERATE </a:t>
            </a:r>
            <a:r>
              <a:rPr lang="en-US" sz="2400" b="1"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PERIODONTITIS</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F24C333F-130A-465C-93CF-F592A5BBE38E}"/>
              </a:ext>
            </a:extLst>
          </p:cNvPr>
          <p:cNvSpPr txBox="1">
            <a:spLocks noGrp="1"/>
          </p:cNvSpPr>
          <p:nvPr>
            <p:ph type="body" sz="half" idx="2"/>
          </p:nvPr>
        </p:nvSpPr>
        <p:spPr>
          <a:xfrm>
            <a:off x="839788" y="2057400"/>
            <a:ext cx="3932237" cy="1837426"/>
          </a:xfrm>
          <a:prstGeom prst="rect">
            <a:avLst/>
          </a:prstGeom>
          <a:noFill/>
        </p:spPr>
        <p:txBody>
          <a:bodyPr wrap="square">
            <a:spAutoFit/>
          </a:bodyPr>
          <a:lstStyle/>
          <a:p>
            <a:pPr marL="285750" indent="-285750">
              <a:buFont typeface="Arial" panose="020B0604020202020204" pitchFamily="34" charset="0"/>
              <a:buChar char="•"/>
            </a:pPr>
            <a:r>
              <a:rPr lang="en-US" sz="1800" b="0" i="0" dirty="0">
                <a:solidFill>
                  <a:srgbClr val="555555"/>
                </a:solidFill>
                <a:effectLst/>
                <a:latin typeface="Tahoma" panose="020B0604030504040204" pitchFamily="34" charset="0"/>
                <a:ea typeface="Tahoma" panose="020B0604030504040204" pitchFamily="34" charset="0"/>
                <a:cs typeface="Tahoma" panose="020B0604030504040204" pitchFamily="34" charset="0"/>
              </a:rPr>
              <a:t>Left untreated, </a:t>
            </a:r>
            <a:r>
              <a:rPr lang="en-US" sz="1800" b="0" i="0" dirty="0">
                <a:solidFill>
                  <a:srgbClr val="007BC2"/>
                </a:solidFill>
                <a:effectLst/>
                <a:latin typeface="Tahoma" panose="020B0604030504040204" pitchFamily="34" charset="0"/>
                <a:ea typeface="Tahoma" panose="020B0604030504040204" pitchFamily="34" charset="0"/>
                <a:cs typeface="Tahoma" panose="020B0604030504040204" pitchFamily="34" charset="0"/>
                <a:hlinkClick r:id="rId2"/>
              </a:rPr>
              <a:t>bacteria</a:t>
            </a:r>
            <a:r>
              <a:rPr lang="en-US" sz="1800" b="0" i="0" dirty="0">
                <a:solidFill>
                  <a:srgbClr val="555555"/>
                </a:solidFill>
                <a:effectLst/>
                <a:latin typeface="Tahoma" panose="020B0604030504040204" pitchFamily="34" charset="0"/>
                <a:ea typeface="Tahoma" panose="020B0604030504040204" pitchFamily="34" charset="0"/>
                <a:cs typeface="Tahoma" panose="020B0604030504040204" pitchFamily="34" charset="0"/>
              </a:rPr>
              <a:t> begin to erode the </a:t>
            </a:r>
            <a:r>
              <a:rPr lang="en-US" sz="1800" b="0" i="0" dirty="0">
                <a:solidFill>
                  <a:srgbClr val="007BC2"/>
                </a:solidFill>
                <a:effectLst/>
                <a:latin typeface="Tahoma" panose="020B0604030504040204" pitchFamily="34" charset="0"/>
                <a:ea typeface="Tahoma" panose="020B0604030504040204" pitchFamily="34" charset="0"/>
                <a:cs typeface="Tahoma" panose="020B0604030504040204" pitchFamily="34" charset="0"/>
                <a:hlinkClick r:id="rId3"/>
              </a:rPr>
              <a:t>ligaments</a:t>
            </a:r>
            <a:r>
              <a:rPr lang="en-US" sz="1800" b="0" i="0" dirty="0">
                <a:solidFill>
                  <a:srgbClr val="555555"/>
                </a:solidFill>
                <a:effectLst/>
                <a:latin typeface="Tahoma" panose="020B0604030504040204" pitchFamily="34" charset="0"/>
                <a:ea typeface="Tahoma" panose="020B0604030504040204" pitchFamily="34" charset="0"/>
                <a:cs typeface="Tahoma" panose="020B0604030504040204" pitchFamily="34" charset="0"/>
              </a:rPr>
              <a:t>, soft tissues and bone that hold your teeth in place. You may notice bad breath and pus (infection) around your gum line. Some people develop pain at this stage.</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Periodontal Disease - General and Cosmetic Dentist">
            <a:extLst>
              <a:ext uri="{FF2B5EF4-FFF2-40B4-BE49-F238E27FC236}">
                <a16:creationId xmlns:a16="http://schemas.microsoft.com/office/drawing/2014/main" id="{FB69F7F4-9887-42B8-82DE-A6D39B5BFB0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88061" y="848888"/>
            <a:ext cx="4968594" cy="57040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667BDE-C78A-42F2-8F9F-6CD8598A934B}"/>
              </a:ext>
            </a:extLst>
          </p:cNvPr>
          <p:cNvSpPr txBox="1"/>
          <p:nvPr/>
        </p:nvSpPr>
        <p:spPr>
          <a:xfrm>
            <a:off x="1258349" y="1543575"/>
            <a:ext cx="3387841" cy="646331"/>
          </a:xfrm>
          <a:prstGeom prst="rect">
            <a:avLst/>
          </a:prstGeom>
          <a:noFill/>
        </p:spPr>
        <p:txBody>
          <a:bodyPr wrap="square" rtlCol="0">
            <a:spAutoFit/>
          </a:bodyPr>
          <a:lstStyle/>
          <a:p>
            <a:r>
              <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rPr>
              <a:t>Gum Measurements 6mm</a:t>
            </a:r>
          </a:p>
          <a:p>
            <a:endParaRPr lang="en-US" dirty="0"/>
          </a:p>
        </p:txBody>
      </p:sp>
    </p:spTree>
    <p:extLst>
      <p:ext uri="{BB962C8B-B14F-4D97-AF65-F5344CB8AC3E}">
        <p14:creationId xmlns:p14="http://schemas.microsoft.com/office/powerpoint/2010/main" val="98318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E46-928C-417C-9187-5EBC81ADBF46}"/>
              </a:ext>
            </a:extLst>
          </p:cNvPr>
          <p:cNvSpPr>
            <a:spLocks noGrp="1"/>
          </p:cNvSpPr>
          <p:nvPr>
            <p:ph type="title"/>
          </p:nvPr>
        </p:nvSpPr>
        <p:spPr/>
        <p:txBody>
          <a:bodyPr>
            <a:norm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ADVANCED </a:t>
            </a:r>
            <a:r>
              <a:rPr lang="en-US" sz="2800" b="1"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PERIODONTITIS</a:t>
            </a:r>
            <a:endParaRPr lang="en-US" sz="2800" b="1" dirty="0"/>
          </a:p>
        </p:txBody>
      </p:sp>
      <p:sp>
        <p:nvSpPr>
          <p:cNvPr id="4" name="Text Placeholder 3">
            <a:extLst>
              <a:ext uri="{FF2B5EF4-FFF2-40B4-BE49-F238E27FC236}">
                <a16:creationId xmlns:a16="http://schemas.microsoft.com/office/drawing/2014/main" id="{7A49ED38-74CD-428E-8F1C-4676BDD97884}"/>
              </a:ext>
            </a:extLst>
          </p:cNvPr>
          <p:cNvSpPr>
            <a:spLocks noGrp="1"/>
          </p:cNvSpPr>
          <p:nvPr>
            <p:ph type="body" sz="half" idx="2"/>
          </p:nvPr>
        </p:nvSpPr>
        <p:spPr>
          <a:xfrm>
            <a:off x="839788" y="2944536"/>
            <a:ext cx="3932237" cy="2924452"/>
          </a:xfrm>
        </p:spPr>
        <p:txBody>
          <a:bodyPr/>
          <a:lstStyle/>
          <a:p>
            <a:pPr marL="285750" indent="-285750">
              <a:buFont typeface="Arial" panose="020B0604020202020204" pitchFamily="34" charset="0"/>
              <a:buChar char="•"/>
            </a:pPr>
            <a:r>
              <a:rPr lang="en-US" b="0" i="0" dirty="0">
                <a:solidFill>
                  <a:srgbClr val="555555"/>
                </a:solidFill>
                <a:effectLst/>
                <a:latin typeface="Tahoma" panose="020B0604030504040204" pitchFamily="34" charset="0"/>
                <a:ea typeface="Tahoma" panose="020B0604030504040204" pitchFamily="34" charset="0"/>
                <a:cs typeface="Tahoma" panose="020B0604030504040204" pitchFamily="34" charset="0"/>
              </a:rPr>
              <a:t>As periodontal disease worsens, bone loss continues. This can cause your teeth to become loose and eventually fall out</a:t>
            </a:r>
            <a:r>
              <a:rPr lang="en-US" b="0" i="0" dirty="0">
                <a:solidFill>
                  <a:srgbClr val="555555"/>
                </a:solidFill>
                <a:effectLst/>
                <a:latin typeface="__Roboto_44e537"/>
              </a:rPr>
              <a:t>.</a:t>
            </a:r>
            <a:endParaRPr lang="en-US" dirty="0"/>
          </a:p>
        </p:txBody>
      </p:sp>
      <p:pic>
        <p:nvPicPr>
          <p:cNvPr id="7172" name="Picture 4" descr="Periodontal Disease - Advanced Periodontics">
            <a:extLst>
              <a:ext uri="{FF2B5EF4-FFF2-40B4-BE49-F238E27FC236}">
                <a16:creationId xmlns:a16="http://schemas.microsoft.com/office/drawing/2014/main" id="{0E5B9DE6-97C7-48BA-ABDB-C7C506E7B6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4501" y="1293368"/>
            <a:ext cx="5339080" cy="4271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D4DD53-946A-4852-B316-F1395628E1F7}"/>
              </a:ext>
            </a:extLst>
          </p:cNvPr>
          <p:cNvSpPr txBox="1"/>
          <p:nvPr/>
        </p:nvSpPr>
        <p:spPr>
          <a:xfrm>
            <a:off x="935718" y="2131636"/>
            <a:ext cx="3983783" cy="369332"/>
          </a:xfrm>
          <a:prstGeom prst="rect">
            <a:avLst/>
          </a:prstGeom>
          <a:noFill/>
        </p:spPr>
        <p:txBody>
          <a:bodyPr wrap="none" rtlCol="0">
            <a:spAutoFit/>
          </a:bodyPr>
          <a:lstStyle/>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Gum Measurements 7mm-10mm</a:t>
            </a:r>
          </a:p>
        </p:txBody>
      </p:sp>
    </p:spTree>
    <p:extLst>
      <p:ext uri="{BB962C8B-B14F-4D97-AF65-F5344CB8AC3E}">
        <p14:creationId xmlns:p14="http://schemas.microsoft.com/office/powerpoint/2010/main" val="95976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B2D9-DC75-4CF9-92E3-2B364C4E73E3}"/>
              </a:ext>
            </a:extLst>
          </p:cNvPr>
          <p:cNvSpPr>
            <a:spLocks noGrp="1"/>
          </p:cNvSpPr>
          <p:nvPr>
            <p:ph type="title"/>
          </p:nvPr>
        </p:nvSpPr>
        <p:spPr/>
        <p:txBody>
          <a:bodyPr>
            <a:norm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Scaling &amp; Root </a:t>
            </a:r>
            <a:r>
              <a:rPr lang="en-US" sz="2800" b="1" dirty="0" err="1">
                <a:latin typeface="Tahoma" panose="020B0604030504040204" pitchFamily="34" charset="0"/>
                <a:ea typeface="Tahoma" panose="020B0604030504040204" pitchFamily="34" charset="0"/>
                <a:cs typeface="Tahoma" panose="020B0604030504040204" pitchFamily="34" charset="0"/>
              </a:rPr>
              <a:t>Planing</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a:extLst>
              <a:ext uri="{FF2B5EF4-FFF2-40B4-BE49-F238E27FC236}">
                <a16:creationId xmlns:a16="http://schemas.microsoft.com/office/drawing/2014/main" id="{357421E6-4D02-4EBC-B3B2-2A4BC2B77F40}"/>
              </a:ext>
            </a:extLst>
          </p:cNvPr>
          <p:cNvPicPr>
            <a:picLocks noGrp="1" noChangeAspect="1"/>
          </p:cNvPicPr>
          <p:nvPr>
            <p:ph idx="1"/>
          </p:nvPr>
        </p:nvPicPr>
        <p:blipFill>
          <a:blip r:embed="rId2"/>
          <a:stretch>
            <a:fillRect/>
          </a:stretch>
        </p:blipFill>
        <p:spPr>
          <a:xfrm>
            <a:off x="5057353" y="349926"/>
            <a:ext cx="6172200" cy="1937350"/>
          </a:xfrm>
        </p:spPr>
      </p:pic>
      <p:sp>
        <p:nvSpPr>
          <p:cNvPr id="4" name="Text Placeholder 3">
            <a:extLst>
              <a:ext uri="{FF2B5EF4-FFF2-40B4-BE49-F238E27FC236}">
                <a16:creationId xmlns:a16="http://schemas.microsoft.com/office/drawing/2014/main" id="{87530263-9977-41CE-AC02-3530E6490E73}"/>
              </a:ext>
            </a:extLst>
          </p:cNvPr>
          <p:cNvSpPr>
            <a:spLocks noGrp="1"/>
          </p:cNvSpPr>
          <p:nvPr>
            <p:ph type="body" sz="half" idx="2"/>
          </p:nvPr>
        </p:nvSpPr>
        <p:spPr>
          <a:xfrm>
            <a:off x="839788" y="2455562"/>
            <a:ext cx="3932237" cy="4029128"/>
          </a:xfrm>
        </p:spPr>
        <p:txBody>
          <a:bodyPr>
            <a:normAutofit/>
          </a:bodyPr>
          <a:lstStyle/>
          <a:p>
            <a:pPr marL="285750" indent="-285750">
              <a:buFont typeface="Arial" panose="020B0604020202020204" pitchFamily="34" charset="0"/>
              <a:buChar char="•"/>
            </a:pP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Scaling and root </a:t>
            </a:r>
            <a:r>
              <a:rPr lang="en-US" sz="14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planing</a:t>
            </a: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is a deep cleaning below the gumline used to treat gum disease.</a:t>
            </a:r>
          </a:p>
          <a:p>
            <a:pPr marL="285750" indent="-285750">
              <a:buFont typeface="Arial" panose="020B0604020202020204" pitchFamily="34" charset="0"/>
              <a:buChar char="•"/>
            </a:pP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This deep cleaning has two parts. Scaling is when your dentist removes all the plaque and tartar (hardened plaque) above and below the gumline, making sure to clean all the way down to the bottom of the pocket. Your dentist will then begin root </a:t>
            </a:r>
            <a:r>
              <a:rPr lang="en-US" sz="14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planing</a:t>
            </a: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smoothing out your teeth roots to help your gums reattach to your teeth. Scaling and root </a:t>
            </a:r>
            <a:r>
              <a:rPr lang="en-US" sz="14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planing</a:t>
            </a: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may take more than one visit to complete and may require a local anesthetic.</a:t>
            </a:r>
          </a:p>
          <a:p>
            <a:pPr marL="285750" indent="-285750">
              <a:buFont typeface="Arial" panose="020B0604020202020204" pitchFamily="34" charset="0"/>
              <a:buChar char="•"/>
            </a:pP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Scaling and root </a:t>
            </a:r>
            <a:r>
              <a:rPr lang="en-US" sz="14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planing</a:t>
            </a:r>
            <a:r>
              <a:rPr lang="en-US" sz="1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is a deep cleaning below the gumline used to treat gum disease.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12290" name="Picture 2" descr="Understanding the Differences Between Regular and Deep Dental Cleanings">
            <a:extLst>
              <a:ext uri="{FF2B5EF4-FFF2-40B4-BE49-F238E27FC236}">
                <a16:creationId xmlns:a16="http://schemas.microsoft.com/office/drawing/2014/main" id="{4ABB77E8-0800-45C9-9E5D-017127B7C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35" y="2455562"/>
            <a:ext cx="3507636" cy="38547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0FF66B-F246-4C58-BFAA-9EA7F75C484A}"/>
              </a:ext>
            </a:extLst>
          </p:cNvPr>
          <p:cNvSpPr txBox="1"/>
          <p:nvPr/>
        </p:nvSpPr>
        <p:spPr>
          <a:xfrm>
            <a:off x="10026242" y="4991450"/>
            <a:ext cx="1714893" cy="646331"/>
          </a:xfrm>
          <a:prstGeom prst="rect">
            <a:avLst/>
          </a:prstGeom>
          <a:noFill/>
        </p:spPr>
        <p:txBody>
          <a:bodyPr wrap="none" rtlCol="0">
            <a:spAutoFit/>
          </a:bodyPr>
          <a:lstStyle/>
          <a:p>
            <a:r>
              <a:rPr lang="en-US" dirty="0"/>
              <a:t>Before Scaling &amp;</a:t>
            </a:r>
          </a:p>
          <a:p>
            <a:r>
              <a:rPr lang="en-US" dirty="0"/>
              <a:t>Root </a:t>
            </a:r>
            <a:r>
              <a:rPr lang="en-US" dirty="0" err="1"/>
              <a:t>Planing</a:t>
            </a:r>
            <a:endParaRPr lang="en-US" dirty="0"/>
          </a:p>
        </p:txBody>
      </p:sp>
      <p:sp>
        <p:nvSpPr>
          <p:cNvPr id="9" name="TextBox 8">
            <a:extLst>
              <a:ext uri="{FF2B5EF4-FFF2-40B4-BE49-F238E27FC236}">
                <a16:creationId xmlns:a16="http://schemas.microsoft.com/office/drawing/2014/main" id="{66B376CC-C900-4DB1-BDB2-7E58FC5F66D5}"/>
              </a:ext>
            </a:extLst>
          </p:cNvPr>
          <p:cNvSpPr txBox="1"/>
          <p:nvPr/>
        </p:nvSpPr>
        <p:spPr>
          <a:xfrm>
            <a:off x="10098665" y="2929156"/>
            <a:ext cx="1570045" cy="646331"/>
          </a:xfrm>
          <a:prstGeom prst="rect">
            <a:avLst/>
          </a:prstGeom>
          <a:noFill/>
        </p:spPr>
        <p:txBody>
          <a:bodyPr wrap="none" rtlCol="0">
            <a:spAutoFit/>
          </a:bodyPr>
          <a:lstStyle/>
          <a:p>
            <a:r>
              <a:rPr lang="en-US" dirty="0"/>
              <a:t>After Scaling &amp;</a:t>
            </a:r>
          </a:p>
          <a:p>
            <a:r>
              <a:rPr lang="en-US" dirty="0"/>
              <a:t>Root </a:t>
            </a:r>
            <a:r>
              <a:rPr lang="en-US" dirty="0" err="1"/>
              <a:t>Planing</a:t>
            </a:r>
            <a:endParaRPr lang="en-US" dirty="0"/>
          </a:p>
        </p:txBody>
      </p:sp>
    </p:spTree>
    <p:extLst>
      <p:ext uri="{BB962C8B-B14F-4D97-AF65-F5344CB8AC3E}">
        <p14:creationId xmlns:p14="http://schemas.microsoft.com/office/powerpoint/2010/main" val="15426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A8505D-EF60-4FB6-BFC9-635871DF3CE6}"/>
              </a:ext>
            </a:extLst>
          </p:cNvPr>
          <p:cNvSpPr>
            <a:spLocks noGrp="1"/>
          </p:cNvSpPr>
          <p:nvPr>
            <p:ph type="body" sz="half" idx="2"/>
          </p:nvPr>
        </p:nvSpPr>
        <p:spPr>
          <a:xfrm>
            <a:off x="839788" y="2944536"/>
            <a:ext cx="3932237" cy="2924452"/>
          </a:xfrm>
        </p:spPr>
        <p:txBody>
          <a:bodyPr>
            <a:normAutofit/>
          </a:bodyPr>
          <a:lstStyle/>
          <a:p>
            <a:pPr marL="285750" indent="-285750">
              <a:buFont typeface="Arial" panose="020B0604020202020204" pitchFamily="34" charset="0"/>
              <a:buChar char="•"/>
            </a:pPr>
            <a:r>
              <a:rPr lang="en-US" sz="14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Periodontal maintenance is for patients with periodontal disease. It may also be for those who had a periodontal procedure. This type of cleaning is deeper, targeting periodontal pockets. Gum maintenance removes tartar and plaque from the space between gums and teeth.</a:t>
            </a:r>
          </a:p>
          <a:p>
            <a:pPr marL="285750" indent="-285750">
              <a:buFont typeface="Arial" panose="020B0604020202020204" pitchFamily="34" charset="0"/>
              <a:buChar char="•"/>
            </a:pP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Perio</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Maintenance is usually every 3-4 months.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6">
            <a:extLst>
              <a:ext uri="{FF2B5EF4-FFF2-40B4-BE49-F238E27FC236}">
                <a16:creationId xmlns:a16="http://schemas.microsoft.com/office/drawing/2014/main" id="{86E561E8-CA0E-4BBE-B506-8E1899D20B0E}"/>
              </a:ext>
            </a:extLst>
          </p:cNvPr>
          <p:cNvSpPr txBox="1">
            <a:spLocks noGrp="1"/>
          </p:cNvSpPr>
          <p:nvPr>
            <p:ph type="title"/>
          </p:nvPr>
        </p:nvSpPr>
        <p:spPr>
          <a:xfrm>
            <a:off x="839788" y="1189470"/>
            <a:ext cx="3932237" cy="867930"/>
          </a:xfrm>
          <a:prstGeom prst="rect">
            <a:avLst/>
          </a:prstGeom>
          <a:noFill/>
        </p:spPr>
        <p:txBody>
          <a:bodyPr wrap="square">
            <a:spAutoFit/>
          </a:bodyPr>
          <a:lstStyle/>
          <a:p>
            <a:pPr algn="ctr"/>
            <a:r>
              <a:rPr lang="en-US" sz="2800" b="0"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PERIODONTAL MAINTENANCE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Periodontal Maintenance - Fairfax, VA ...">
            <a:extLst>
              <a:ext uri="{FF2B5EF4-FFF2-40B4-BE49-F238E27FC236}">
                <a16:creationId xmlns:a16="http://schemas.microsoft.com/office/drawing/2014/main" id="{BC061F93-B240-4663-81BD-AF7B185637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31684" y="1803957"/>
            <a:ext cx="4647866" cy="26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E1D7-D2CB-4FCC-8A3C-BEF951F8AFDE}"/>
              </a:ext>
            </a:extLst>
          </p:cNvPr>
          <p:cNvSpPr>
            <a:spLocks noGrp="1"/>
          </p:cNvSpPr>
          <p:nvPr>
            <p:ph type="title"/>
          </p:nvPr>
        </p:nvSpPr>
        <p:spPr/>
        <p:txBody>
          <a:bodyPr>
            <a:norm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Osseous Surgery</a:t>
            </a:r>
            <a:br>
              <a:rPr lang="en-US" sz="24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“Flap Surgery”</a:t>
            </a:r>
          </a:p>
        </p:txBody>
      </p:sp>
      <p:sp>
        <p:nvSpPr>
          <p:cNvPr id="4" name="Text Placeholder 3">
            <a:extLst>
              <a:ext uri="{FF2B5EF4-FFF2-40B4-BE49-F238E27FC236}">
                <a16:creationId xmlns:a16="http://schemas.microsoft.com/office/drawing/2014/main" id="{C5F05628-5CAC-42EC-8E65-5C18625ADCCB}"/>
              </a:ext>
            </a:extLst>
          </p:cNvPr>
          <p:cNvSpPr>
            <a:spLocks noGrp="1"/>
          </p:cNvSpPr>
          <p:nvPr>
            <p:ph type="body" sz="half" idx="2"/>
          </p:nvPr>
        </p:nvSpPr>
        <p:spPr>
          <a:xfrm>
            <a:off x="839788" y="2130804"/>
            <a:ext cx="3932237" cy="3738183"/>
          </a:xfrm>
        </p:spPr>
        <p:txBody>
          <a:bodyPr>
            <a:normAutofit/>
          </a:bodyPr>
          <a:lstStyle/>
          <a:p>
            <a:pPr marL="285750" indent="-285750">
              <a:buFont typeface="Arial" panose="020B0604020202020204" pitchFamily="34" charset="0"/>
              <a:buChar char="•"/>
            </a:pPr>
            <a:r>
              <a:rPr lang="en-US" sz="14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When advanced gum disease (periodontitis) develops, </a:t>
            </a:r>
            <a:r>
              <a:rPr lang="en-US" sz="140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your teeth are in danger</a:t>
            </a:r>
            <a:r>
              <a:rPr lang="en-US" sz="14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this stage, the ligaments and bone tissue that surround them are being destroyed, and you could even begin losing teeth! If the disease can't be controlled by non-surgical treatments like cleaning and scaling, then periodontal flap surgery may be your best treatment option.</a:t>
            </a:r>
          </a:p>
          <a:p>
            <a:pPr marL="285750" indent="-285750">
              <a:buFont typeface="Arial" panose="020B0604020202020204" pitchFamily="34" charset="0"/>
              <a:buChar char="•"/>
            </a:pPr>
            <a:r>
              <a:rPr lang="en-US" sz="1400" i="0" dirty="0">
                <a:solidFill>
                  <a:srgbClr val="001D35"/>
                </a:solidFill>
                <a:effectLst/>
                <a:latin typeface="Tahoma" panose="020B0604030504040204" pitchFamily="34" charset="0"/>
                <a:ea typeface="Tahoma" panose="020B0604030504040204" pitchFamily="34" charset="0"/>
                <a:cs typeface="Tahoma" panose="020B0604030504040204" pitchFamily="34" charset="0"/>
              </a:rPr>
              <a:t>Osseous surgery is a procedure that reduces the size of gum pockets caused by periodontal disease. It involves loosening the gums to expose the bone and gum, cleaning the area, and then suturing the gums into a new position. The procedure is similar to a deep cleaning and is usually relatively painless, though there may be some soreness afterwards.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8196" name="Picture 4" descr="Flap Surgery – Meraki Dental Studio">
            <a:extLst>
              <a:ext uri="{FF2B5EF4-FFF2-40B4-BE49-F238E27FC236}">
                <a16:creationId xmlns:a16="http://schemas.microsoft.com/office/drawing/2014/main" id="{F6655B6F-918B-4C2A-9EB9-4E6DDEC69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694" y="3336722"/>
            <a:ext cx="3363868" cy="30502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lap Techniques in Dentoalveolar ...">
            <a:extLst>
              <a:ext uri="{FF2B5EF4-FFF2-40B4-BE49-F238E27FC236}">
                <a16:creationId xmlns:a16="http://schemas.microsoft.com/office/drawing/2014/main" id="{4E6D8563-DEEA-40B8-9B4A-9D91D706B5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9412" y="311601"/>
            <a:ext cx="4320737" cy="290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5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BF9A-381B-4548-88B1-F592156ACC50}"/>
              </a:ext>
            </a:extLst>
          </p:cNvPr>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The Goal of Flap Surgery</a:t>
            </a:r>
          </a:p>
        </p:txBody>
      </p:sp>
      <p:sp>
        <p:nvSpPr>
          <p:cNvPr id="4" name="Text Placeholder 3">
            <a:extLst>
              <a:ext uri="{FF2B5EF4-FFF2-40B4-BE49-F238E27FC236}">
                <a16:creationId xmlns:a16="http://schemas.microsoft.com/office/drawing/2014/main" id="{38644124-7D94-4C00-85FD-53C3A27895E6}"/>
              </a:ext>
            </a:extLst>
          </p:cNvPr>
          <p:cNvSpPr>
            <a:spLocks noGrp="1"/>
          </p:cNvSpPr>
          <p:nvPr>
            <p:ph type="body" sz="half" idx="2"/>
          </p:nvPr>
        </p:nvSpPr>
        <p:spPr>
          <a:xfrm>
            <a:off x="839788" y="2323750"/>
            <a:ext cx="3932237" cy="4311942"/>
          </a:xfrm>
        </p:spPr>
        <p:txBody>
          <a:bodyPr>
            <a:normAutofit fontScale="55000" lnSpcReduction="20000"/>
          </a:bodyPr>
          <a:lstStyle/>
          <a:p>
            <a:pPr marL="285750" indent="-285750" algn="l">
              <a:buFont typeface="Arial" panose="020B0604020202020204" pitchFamily="34" charset="0"/>
              <a:buChar char="•"/>
            </a:pPr>
            <a:r>
              <a:rPr lang="en-US" sz="25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One major objective of flap surgery is to eliminate or reduce the pocket itself. To access it, a flap-like incision is made in the gum tissue. This allows us to remove diseased tissue from inside the pocket, and lets us access the teeth's root surfaces for a thorough cleaning, helping to eliminate harmful plaque and calculus (tartar). Afterward, the "flap" is closed, sealing the area. This begins the healing process, which takes place rapidly.</a:t>
            </a:r>
          </a:p>
          <a:p>
            <a:pPr marL="285750" indent="-285750" algn="l">
              <a:buFont typeface="Arial" panose="020B0604020202020204" pitchFamily="34" charset="0"/>
              <a:buChar char="•"/>
            </a:pPr>
            <a:r>
              <a:rPr lang="en-US" sz="25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Another goal is the regeneration of periodontal ligament and bone tissue which may have been lost to the disease. We use a variety of techniques to accomplish this, including high-tech methods of bone grafting and chemicals referred to as growth factors. These approaches help restore the gums to their normal form and function, and promote the healthy and secure anchoring of teeth.</a:t>
            </a:r>
          </a:p>
          <a:p>
            <a:br>
              <a:rPr lang="en-US" dirty="0"/>
            </a:br>
            <a:endParaRPr lang="en-US" dirty="0"/>
          </a:p>
        </p:txBody>
      </p:sp>
      <p:pic>
        <p:nvPicPr>
          <p:cNvPr id="10242" name="Picture 2" descr="Flap Surgery in Ahmedabad | ID: 8230591812">
            <a:extLst>
              <a:ext uri="{FF2B5EF4-FFF2-40B4-BE49-F238E27FC236}">
                <a16:creationId xmlns:a16="http://schemas.microsoft.com/office/drawing/2014/main" id="{96EB14B0-0505-489F-8D11-136B9F6B65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8799" y="803638"/>
            <a:ext cx="3941933" cy="458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0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um Disease Treament | Advanced Dentistry">
            <a:extLst>
              <a:ext uri="{FF2B5EF4-FFF2-40B4-BE49-F238E27FC236}">
                <a16:creationId xmlns:a16="http://schemas.microsoft.com/office/drawing/2014/main" id="{59E5F639-AC5A-469D-B591-D4AE0B776E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385" y="632349"/>
            <a:ext cx="9412201" cy="54590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DEAD095C-4D9E-4E4B-A0D9-8EC7DB33A79D}"/>
              </a:ext>
            </a:extLst>
          </p:cNvPr>
          <p:cNvCxnSpPr>
            <a:cxnSpLocks/>
          </p:cNvCxnSpPr>
          <p:nvPr/>
        </p:nvCxnSpPr>
        <p:spPr>
          <a:xfrm flipH="1">
            <a:off x="8808440" y="4538444"/>
            <a:ext cx="1115736" cy="511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E88795E-5558-470B-B6AA-5D574AA6BA92}"/>
              </a:ext>
            </a:extLst>
          </p:cNvPr>
          <p:cNvSpPr txBox="1"/>
          <p:nvPr/>
        </p:nvSpPr>
        <p:spPr>
          <a:xfrm>
            <a:off x="9982899" y="4353778"/>
            <a:ext cx="1585519" cy="769441"/>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Notice how low the gums are versus the other healthy gum x-rays to the left. </a:t>
            </a:r>
          </a:p>
        </p:txBody>
      </p:sp>
      <p:pic>
        <p:nvPicPr>
          <p:cNvPr id="11" name="Picture 10">
            <a:extLst>
              <a:ext uri="{FF2B5EF4-FFF2-40B4-BE49-F238E27FC236}">
                <a16:creationId xmlns:a16="http://schemas.microsoft.com/office/drawing/2014/main" id="{729CA5EA-41F0-49CE-B1CB-2D84E34C3949}"/>
              </a:ext>
            </a:extLst>
          </p:cNvPr>
          <p:cNvPicPr>
            <a:picLocks noChangeAspect="1"/>
          </p:cNvPicPr>
          <p:nvPr/>
        </p:nvPicPr>
        <p:blipFill>
          <a:blip r:embed="rId3"/>
          <a:stretch>
            <a:fillRect/>
          </a:stretch>
        </p:blipFill>
        <p:spPr>
          <a:xfrm flipV="1">
            <a:off x="3870633" y="4683981"/>
            <a:ext cx="1464765" cy="732382"/>
          </a:xfrm>
          <a:prstGeom prst="rect">
            <a:avLst/>
          </a:prstGeom>
        </p:spPr>
      </p:pic>
    </p:spTree>
    <p:extLst>
      <p:ext uri="{BB962C8B-B14F-4D97-AF65-F5344CB8AC3E}">
        <p14:creationId xmlns:p14="http://schemas.microsoft.com/office/powerpoint/2010/main" val="299121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85DD-ACC4-4787-BB41-2AD9CEE85350}"/>
              </a:ext>
            </a:extLst>
          </p:cNvPr>
          <p:cNvSpPr>
            <a:spLocks noGrp="1"/>
          </p:cNvSpPr>
          <p:nvPr>
            <p:ph type="ctr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Periodontal Disease</a:t>
            </a:r>
          </a:p>
        </p:txBody>
      </p:sp>
      <p:sp>
        <p:nvSpPr>
          <p:cNvPr id="3" name="Subtitle 2">
            <a:extLst>
              <a:ext uri="{FF2B5EF4-FFF2-40B4-BE49-F238E27FC236}">
                <a16:creationId xmlns:a16="http://schemas.microsoft.com/office/drawing/2014/main" id="{28B25D9E-A5AD-42BA-952C-F73328A57E05}"/>
              </a:ext>
            </a:extLst>
          </p:cNvPr>
          <p:cNvSpPr>
            <a:spLocks noGrp="1"/>
          </p:cNvSpPr>
          <p:nvPr>
            <p:ph type="subTitle" idx="1"/>
          </p:nvPr>
        </p:nvSpPr>
        <p:spPr/>
        <p:txBody>
          <a:bodyPr/>
          <a:lstStyle/>
          <a:p>
            <a:endParaRPr lang="en-US" sz="1800" dirty="0">
              <a:solidFill>
                <a:srgbClr val="080808"/>
              </a:solidFill>
              <a:effectLst/>
              <a:latin typeface="Tahoma" panose="020B0604030504040204" pitchFamily="34" charset="0"/>
              <a:ea typeface="Times New Roman" panose="02020603050405020304" pitchFamily="18" charset="0"/>
            </a:endParaRPr>
          </a:p>
          <a:p>
            <a:r>
              <a:rPr lang="en-US" sz="1800" dirty="0">
                <a:solidFill>
                  <a:srgbClr val="080808"/>
                </a:solidFill>
                <a:effectLst/>
                <a:latin typeface="Tahoma" panose="020B0604030504040204" pitchFamily="34" charset="0"/>
                <a:ea typeface="Times New Roman" panose="02020603050405020304" pitchFamily="18" charset="0"/>
              </a:rPr>
              <a:t>Periodontitis, also called gum disease, is a serious gum infection that damages the soft tissue around teeth. Without treatment, periodontitis can destroy the bone that supports your teeth. </a:t>
            </a:r>
            <a:r>
              <a:rPr lang="en-US" sz="1800" b="1" dirty="0">
                <a:solidFill>
                  <a:srgbClr val="FF0000"/>
                </a:solidFill>
                <a:effectLst/>
                <a:latin typeface="Tahoma" panose="020B0604030504040204" pitchFamily="34" charset="0"/>
                <a:ea typeface="Times New Roman" panose="02020603050405020304" pitchFamily="18" charset="0"/>
              </a:rPr>
              <a:t>This can cause teeth to loosen or lead to tooth loss.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4223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hy you have bleeding gums | Vivid Dental">
            <a:extLst>
              <a:ext uri="{FF2B5EF4-FFF2-40B4-BE49-F238E27FC236}">
                <a16:creationId xmlns:a16="http://schemas.microsoft.com/office/drawing/2014/main" id="{9103140B-0197-419A-9236-DB314EFD08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68834"/>
            <a:ext cx="12192000" cy="368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0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hat is Periodontal Disease? - Buffalo ...">
            <a:extLst>
              <a:ext uri="{FF2B5EF4-FFF2-40B4-BE49-F238E27FC236}">
                <a16:creationId xmlns:a16="http://schemas.microsoft.com/office/drawing/2014/main" id="{42C862EC-B2F7-4FDA-BC4F-A8B747FD8C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7924" y="694457"/>
            <a:ext cx="8752538" cy="560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88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74BB-60A7-4083-81E1-7488A9A6E7FA}"/>
              </a:ext>
            </a:extLst>
          </p:cNvPr>
          <p:cNvSpPr>
            <a:spLocks noGrp="1"/>
          </p:cNvSpPr>
          <p:nvPr>
            <p:ph type="ctrTitle"/>
          </p:nvPr>
        </p:nvSpPr>
        <p:spPr>
          <a:xfrm>
            <a:off x="1524000" y="104862"/>
            <a:ext cx="9144000" cy="2126609"/>
          </a:xfrm>
        </p:spPr>
        <p:txBody>
          <a:bodyPr>
            <a:normAutofit/>
          </a:bodyPr>
          <a:lstStyle/>
          <a:p>
            <a:r>
              <a:rPr lang="en-US" sz="5400" b="1" dirty="0" err="1">
                <a:latin typeface="Tahoma" panose="020B0604030504040204" pitchFamily="34" charset="0"/>
                <a:ea typeface="Tahoma" panose="020B0604030504040204" pitchFamily="34" charset="0"/>
                <a:cs typeface="Tahoma" panose="020B0604030504040204" pitchFamily="34" charset="0"/>
              </a:rPr>
              <a:t>Perio</a:t>
            </a:r>
            <a:r>
              <a:rPr lang="en-US" sz="5400" b="1" dirty="0">
                <a:latin typeface="Tahoma" panose="020B0604030504040204" pitchFamily="34" charset="0"/>
                <a:ea typeface="Tahoma" panose="020B0604030504040204" pitchFamily="34" charset="0"/>
                <a:cs typeface="Tahoma" panose="020B0604030504040204" pitchFamily="34" charset="0"/>
              </a:rPr>
              <a:t> Charting	</a:t>
            </a:r>
            <a:br>
              <a:rPr lang="en-US" dirty="0"/>
            </a:br>
            <a:endParaRPr lang="en-US" dirty="0"/>
          </a:p>
        </p:txBody>
      </p:sp>
      <p:sp>
        <p:nvSpPr>
          <p:cNvPr id="3" name="Subtitle 2">
            <a:extLst>
              <a:ext uri="{FF2B5EF4-FFF2-40B4-BE49-F238E27FC236}">
                <a16:creationId xmlns:a16="http://schemas.microsoft.com/office/drawing/2014/main" id="{B9DB1666-BA34-4B9F-B34B-CF869AB06299}"/>
              </a:ext>
            </a:extLst>
          </p:cNvPr>
          <p:cNvSpPr>
            <a:spLocks noGrp="1"/>
          </p:cNvSpPr>
          <p:nvPr>
            <p:ph type="subTitle" idx="1"/>
          </p:nvPr>
        </p:nvSpPr>
        <p:spPr>
          <a:xfrm>
            <a:off x="1524000" y="2332139"/>
            <a:ext cx="9144000" cy="4420999"/>
          </a:xfrm>
        </p:spPr>
        <p:txBody>
          <a:bodyPr>
            <a:normAutofit/>
          </a:bodyPr>
          <a:lstStyle/>
          <a:p>
            <a:pPr algn="l"/>
            <a:r>
              <a:rPr lang="en-US" sz="1400" b="1" u="sng" dirty="0">
                <a:solidFill>
                  <a:srgbClr val="FF0000"/>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Periodontal charting</a:t>
            </a:r>
            <a:r>
              <a:rPr lang="en-US" sz="14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is a way of measuring the space between a tooth and the gum tissue next to it. Your hygienist uses an instrument called a probe and gently inserts it into this space. The size of these pockets is an indicator of how healthy or unhealthy your gums and bone support are. During this time, they also check for any bleeding of the gums, and any gum recession. </a:t>
            </a:r>
          </a:p>
          <a:p>
            <a:pPr algn="l"/>
            <a:endPar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algn="l"/>
            <a:r>
              <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numbers that you might hear are the depths of the pockets around your teeth in millimeters. These indicate whether your gums are healthy, or if they’re starting to show signs of gum disease:</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l">
              <a:buFont typeface="Symbol" panose="05050102010706020507" pitchFamily="18" charset="2"/>
              <a:buChar char=""/>
            </a:pPr>
            <a:r>
              <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Areas that measure 1 to 3 millimeters and fit snugly around the tooth are healthy tissue.</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l">
              <a:buFont typeface="Symbol" panose="05050102010706020507" pitchFamily="18" charset="2"/>
              <a:buChar char=""/>
            </a:pPr>
            <a:r>
              <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Areas that measure 4 millimeters or deeper are cause for concern due to plaque and bacteria causing the tissue to be inflamed and pull away from the tooth. </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l">
              <a:spcBef>
                <a:spcPts val="0"/>
              </a:spcBef>
              <a:spcAft>
                <a:spcPts val="1500"/>
              </a:spcAft>
              <a:buFont typeface="Symbol" panose="05050102010706020507" pitchFamily="18" charset="2"/>
              <a:buChar char=""/>
            </a:pPr>
            <a:r>
              <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Areas with higher readings tend to be more sensitive to probing. In severely diseased areas, sometimes probing depths can reach up to 12 millimeters. These problem areas are often referred to as periodontal pockets and are often challenging to keep clean at home.</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gn="l"/>
            <a:r>
              <a:rPr lang="en-US"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Periodontal charting is important because it can help your hygienist identify gum disease. Early detection is crucial when it comes to something like gum disease because it can help decrease your chances of acquiring a harmful secondary health condition spread by the bacteria from the disease. </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5540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a Perio Chart?: Maritza O Jenkins, DMD: General Dentist">
            <a:extLst>
              <a:ext uri="{FF2B5EF4-FFF2-40B4-BE49-F238E27FC236}">
                <a16:creationId xmlns:a16="http://schemas.microsoft.com/office/drawing/2014/main" id="{4F12CAE8-5C90-417D-8F51-1F4F984115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9312" y="1390485"/>
            <a:ext cx="10479440" cy="351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0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 Periodontal Disease Stages: From Gingivitis to Tooth Loss">
            <a:extLst>
              <a:ext uri="{FF2B5EF4-FFF2-40B4-BE49-F238E27FC236}">
                <a16:creationId xmlns:a16="http://schemas.microsoft.com/office/drawing/2014/main" id="{AC5DE061-810F-4B20-906F-BEDD5E7C11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824" y="186655"/>
            <a:ext cx="10880351" cy="648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40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8852-7565-411F-8250-B2102EC47ADA}"/>
              </a:ext>
            </a:extLst>
          </p:cNvPr>
          <p:cNvSpPr>
            <a:spLocks noGrp="1"/>
          </p:cNvSpPr>
          <p:nvPr>
            <p:ph type="title"/>
          </p:nvPr>
        </p:nvSpPr>
        <p:spPr/>
        <p:txBody>
          <a:bodyPr/>
          <a:lstStyle/>
          <a:p>
            <a:r>
              <a:rPr lang="en-US" dirty="0"/>
              <a:t>Gum Measurements	</a:t>
            </a:r>
          </a:p>
        </p:txBody>
      </p:sp>
      <p:pic>
        <p:nvPicPr>
          <p:cNvPr id="1026" name="Picture 2" descr="Why Do You Call Out Numbers When You're Checking My Gums?">
            <a:extLst>
              <a:ext uri="{FF2B5EF4-FFF2-40B4-BE49-F238E27FC236}">
                <a16:creationId xmlns:a16="http://schemas.microsoft.com/office/drawing/2014/main" id="{8CAE761A-9C44-4D0B-BA6C-A224FD771F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150" y="2577617"/>
            <a:ext cx="10036245" cy="246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26684A-8A77-4CBE-85E6-4ABA95AA7BC3}"/>
              </a:ext>
            </a:extLst>
          </p:cNvPr>
          <p:cNvSpPr>
            <a:spLocks noGrp="1"/>
          </p:cNvSpPr>
          <p:nvPr>
            <p:ph type="body" sz="half" idx="2"/>
          </p:nvPr>
        </p:nvSpPr>
        <p:spPr/>
        <p:txBody>
          <a:bodyPr>
            <a:normAutofit/>
          </a:bodyPr>
          <a:lstStyle/>
          <a:p>
            <a:endParaRPr lang="en-US" sz="2000" i="1" dirty="0"/>
          </a:p>
          <a:p>
            <a:pPr marL="342900" indent="-342900">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Gingivitis </a:t>
            </a:r>
            <a:r>
              <a:rPr lang="en-US" sz="180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a common and mild form of gum disease, also called periodontal disease</a:t>
            </a:r>
            <a:r>
              <a:rPr lang="en-US" sz="1800"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 It causes irritation, redness, swelling and bleeding of your gingiva, which is the part of your gum around the base of your teeth. It's important to take gingivitis seriously and treat it promptly. Gingivitis does not cause bone loss.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Gingivitis Information | Mount Sinai - New York">
            <a:extLst>
              <a:ext uri="{FF2B5EF4-FFF2-40B4-BE49-F238E27FC236}">
                <a16:creationId xmlns:a16="http://schemas.microsoft.com/office/drawing/2014/main" id="{675667DE-4C24-47EE-B10E-5E0A5088DA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4288" y="1900237"/>
            <a:ext cx="381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1AAE91BE-7A16-4B36-A1C0-62D15F202B0D}"/>
              </a:ext>
            </a:extLst>
          </p:cNvPr>
          <p:cNvSpPr>
            <a:spLocks noGrp="1"/>
          </p:cNvSpPr>
          <p:nvPr>
            <p:ph type="title"/>
          </p:nvPr>
        </p:nvSpPr>
        <p:spPr>
          <a:xfrm>
            <a:off x="839788" y="457201"/>
            <a:ext cx="3932237" cy="619570"/>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GINGIVITIS</a:t>
            </a:r>
            <a:r>
              <a:rPr lang="en-US" b="1" dirty="0"/>
              <a:t>	</a:t>
            </a:r>
          </a:p>
        </p:txBody>
      </p:sp>
      <p:sp>
        <p:nvSpPr>
          <p:cNvPr id="7" name="TextBox 6">
            <a:extLst>
              <a:ext uri="{FF2B5EF4-FFF2-40B4-BE49-F238E27FC236}">
                <a16:creationId xmlns:a16="http://schemas.microsoft.com/office/drawing/2014/main" id="{DB250FFE-8998-409F-8818-6AE7E8972540}"/>
              </a:ext>
            </a:extLst>
          </p:cNvPr>
          <p:cNvSpPr txBox="1"/>
          <p:nvPr/>
        </p:nvSpPr>
        <p:spPr>
          <a:xfrm>
            <a:off x="1276146" y="1290086"/>
            <a:ext cx="3247401"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Earliest State of Gum Disease</a:t>
            </a:r>
          </a:p>
        </p:txBody>
      </p:sp>
      <p:sp>
        <p:nvSpPr>
          <p:cNvPr id="8" name="TextBox 7">
            <a:extLst>
              <a:ext uri="{FF2B5EF4-FFF2-40B4-BE49-F238E27FC236}">
                <a16:creationId xmlns:a16="http://schemas.microsoft.com/office/drawing/2014/main" id="{EC90B92D-4205-475C-8912-6D5E9DC4A484}"/>
              </a:ext>
            </a:extLst>
          </p:cNvPr>
          <p:cNvSpPr txBox="1"/>
          <p:nvPr/>
        </p:nvSpPr>
        <p:spPr>
          <a:xfrm>
            <a:off x="1467174" y="1872733"/>
            <a:ext cx="3150221" cy="369332"/>
          </a:xfrm>
          <a:prstGeom prst="rect">
            <a:avLst/>
          </a:prstGeom>
          <a:noFill/>
        </p:spPr>
        <p:txBody>
          <a:bodyPr wrap="none" rtlCol="0">
            <a:spAutoFit/>
          </a:bodyPr>
          <a:lstStyle/>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Gum Measurements 4mm</a:t>
            </a:r>
          </a:p>
        </p:txBody>
      </p:sp>
    </p:spTree>
    <p:extLst>
      <p:ext uri="{BB962C8B-B14F-4D97-AF65-F5344CB8AC3E}">
        <p14:creationId xmlns:p14="http://schemas.microsoft.com/office/powerpoint/2010/main" val="190653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80E8F51599E43A6E30842CBC20798" ma:contentTypeVersion="6" ma:contentTypeDescription="Create a new document." ma:contentTypeScope="" ma:versionID="0ca73257e7765bde7c89023c9c8b0da6">
  <xsd:schema xmlns:xsd="http://www.w3.org/2001/XMLSchema" xmlns:xs="http://www.w3.org/2001/XMLSchema" xmlns:p="http://schemas.microsoft.com/office/2006/metadata/properties" xmlns:ns3="5e5295aa-d379-4e02-9f7d-a8a540124032" targetNamespace="http://schemas.microsoft.com/office/2006/metadata/properties" ma:root="true" ma:fieldsID="b5e195f324a90cc49c4c36daaa7abba7" ns3:_="">
    <xsd:import namespace="5e5295aa-d379-4e02-9f7d-a8a54012403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95aa-d379-4e02-9f7d-a8a540124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e5295aa-d379-4e02-9f7d-a8a5401240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850861-C7AB-4C35-8BA6-D266AC1A7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95aa-d379-4e02-9f7d-a8a5401240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62584D-1282-4AAA-AAE6-A9F678D4AE44}">
  <ds:schemaRef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5e5295aa-d379-4e02-9f7d-a8a540124032"/>
    <ds:schemaRef ds:uri="http://www.w3.org/XML/1998/namespace"/>
  </ds:schemaRefs>
</ds:datastoreItem>
</file>

<file path=customXml/itemProps3.xml><?xml version="1.0" encoding="utf-8"?>
<ds:datastoreItem xmlns:ds="http://schemas.openxmlformats.org/officeDocument/2006/customXml" ds:itemID="{808EC1D0-E7B6-4D71-AA67-0D008C160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TotalTime>
  <Words>1059</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__Roboto_44e537</vt:lpstr>
      <vt:lpstr>Arial</vt:lpstr>
      <vt:lpstr>Calibri</vt:lpstr>
      <vt:lpstr>Calibri Light</vt:lpstr>
      <vt:lpstr>Symbol</vt:lpstr>
      <vt:lpstr>Tahoma</vt:lpstr>
      <vt:lpstr>Times New Roman</vt:lpstr>
      <vt:lpstr>Office Theme</vt:lpstr>
      <vt:lpstr>Periodontal Disease</vt:lpstr>
      <vt:lpstr>Periodontal Disease</vt:lpstr>
      <vt:lpstr>PowerPoint Presentation</vt:lpstr>
      <vt:lpstr>PowerPoint Presentation</vt:lpstr>
      <vt:lpstr>Perio Charting  </vt:lpstr>
      <vt:lpstr>PowerPoint Presentation</vt:lpstr>
      <vt:lpstr>PowerPoint Presentation</vt:lpstr>
      <vt:lpstr>Gum Measurements </vt:lpstr>
      <vt:lpstr>GINGIVITIS </vt:lpstr>
      <vt:lpstr>MILD PERIODONTITIS</vt:lpstr>
      <vt:lpstr>MODERATE PERIODONTITIS</vt:lpstr>
      <vt:lpstr>ADVANCED PERIODONTITIS</vt:lpstr>
      <vt:lpstr>Scaling &amp; Root Planing</vt:lpstr>
      <vt:lpstr>PERIODONTAL MAINTENANCE</vt:lpstr>
      <vt:lpstr>Osseous Surgery “Flap Surgery”</vt:lpstr>
      <vt:lpstr>The Goal of Flap Surgery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Periodontal Disease</dc:title>
  <dc:creator>Fayetteville Dental Studio</dc:creator>
  <cp:lastModifiedBy>Fayetteville Dental Studio</cp:lastModifiedBy>
  <cp:revision>3</cp:revision>
  <cp:lastPrinted>2024-09-03T17:44:53Z</cp:lastPrinted>
  <dcterms:created xsi:type="dcterms:W3CDTF">2024-08-29T14:04:10Z</dcterms:created>
  <dcterms:modified xsi:type="dcterms:W3CDTF">2024-09-03T17:45:00Z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0x01010068580E8F51599E43A6E30842CBC20798</vt:lpwstr>
  </property>
</Properties>
</file>